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6.wmf" ContentType="image/x-wmf"/>
  <Override PartName="/ppt/media/image23.png" ContentType="image/png"/>
  <Override PartName="/ppt/media/image22.png" ContentType="image/png"/>
  <Override PartName="/ppt/media/image24.jpeg" ContentType="image/jpeg"/>
  <Override PartName="/ppt/media/image21.jpeg" ContentType="image/jpeg"/>
  <Override PartName="/ppt/media/image19.png" ContentType="image/png"/>
  <Override PartName="/ppt/media/image20.png" ContentType="image/png"/>
  <Override PartName="/ppt/media/image28.png" ContentType="image/png"/>
  <Override PartName="/ppt/media/image29.jpeg" ContentType="image/jpeg"/>
  <Override PartName="/ppt/media/image10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jpeg" ContentType="image/jpeg"/>
  <Override PartName="/ppt/media/image1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jpeg" ContentType="image/jpeg"/>
  <Override PartName="/ppt/media/image31.png" ContentType="image/png"/>
  <Override PartName="/ppt/media/image1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7AF82EA-FF44-4C64-977B-DE3CC670F1D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4D7184-DE99-445D-B18F-B21594575C55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63FE6A-5252-4450-8034-C1810CD3A478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27493BE-04D8-4F08-8A0B-D8C5BD82DE8A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918598-3F58-40E2-B0F3-20DA172EF4B3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CACC8CD-321B-400D-82C5-8DBE6A430A8D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0869C8-36E5-4A23-B1A4-9D842049A085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91D7B4-D3E3-4FEC-8C47-87F0DC21309B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4856D1-57CB-4AD1-8B34-AE98733539C1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451A92-9DEF-4BD7-81C1-50128098199C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C59E6E-673F-4D37-B983-2A1BEFD36C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76363E-2276-47DA-83B6-EC80853314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45F67A-F938-4A70-864D-F99058949E6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C4FA8F-3E16-4D78-9A9A-89B76DC400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9C3478-EE32-4970-BB0E-4BED06595F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F29581-DFFC-45F5-A091-D4C416767C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39B568-D90C-4971-8536-00F4DC5FB3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D1BA42-5786-47FF-901D-7CFA12B27D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EEEA2C-7AC6-4F29-8234-C901E7959AC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3987B2-F96C-4DD5-A293-4D9A2C3133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826951-8BFC-4B2D-9067-F436F65615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AA74D5-8F95-4658-818C-2B70D706A4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E80566-2816-41CF-9F14-260B3B90F7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D6BEEA-22E6-4494-80B8-EA36C28119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3EC8D1-3C23-473B-A8B1-1BDB61550F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AF9DA5-74F0-4890-B6A6-7BA935EFD68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AACEEA-3D91-4255-AC3C-56010BA286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EE04EA-9D7F-4AF4-AAF5-9FF37F1E79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6ADFD0-D6BF-4EF9-B356-10036B07E5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59921F-C72A-4A31-816A-6F38CB34B5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C488D8-4864-493E-80DE-8B1E075F91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D208BE7-798B-498F-88D2-150CE7E089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F9FE29-3CF1-4813-9EA6-06A3C0F622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AC4E32-9950-4B4B-96BC-DEE8D0148E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CD51E4-6C53-4847-A26D-080D8CF2F1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F1F9E86-04A4-47EC-B275-446D00C177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0CE68F-0EB1-49AA-96A4-2BCBF4DEC2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3794B1E-BC3A-4D8E-A9CF-48584546AA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BD1F95-0D39-4010-A5DE-7ECABB1FF2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4B727D-7BC3-46FD-87F2-0AAC8F4F6F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3A144E-A179-4DCC-96E8-EC0004F61A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D7C4D9-87F3-4363-922B-3FFE79D036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D450A2-052E-455E-88CD-2493A5B8CF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996CC7-96B8-45AB-8518-F724826DCC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CED953-2E38-486E-8BDE-10C658BFCC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6F14FD-BA2D-46F3-8F66-E7CF432E97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91AA06-59BE-4DB6-B0C4-B799BA707126}" type="slidenum">
              <a:rPr b="0" lang="en-IN" sz="1200" spc="-1" strike="noStrike">
                <a:solidFill>
                  <a:srgbClr val="787878"/>
                </a:solidFill>
                <a:latin typeface="Aptos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BD5FD4-1398-489D-994A-23FC4C971FF8}" type="slidenum">
              <a:rPr b="0" lang="en-IN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7F40EB-A7AF-438B-A4C7-7093936F1EE3}" type="slidenum">
              <a:rPr b="0" lang="en-IN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wmf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166120" y="2323800"/>
            <a:ext cx="7689960" cy="62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2060"/>
                </a:solidFill>
                <a:latin typeface="Times New Roman"/>
                <a:ea typeface="Tahoma"/>
              </a:rPr>
              <a:t>Gokula Krishna Tavva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30" name="TextBox 11"/>
          <p:cNvSpPr/>
          <p:nvPr/>
        </p:nvSpPr>
        <p:spPr>
          <a:xfrm>
            <a:off x="3553200" y="2943000"/>
            <a:ext cx="46591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2000" spc="46" strike="noStrike">
                <a:solidFill>
                  <a:srgbClr val="c00000"/>
                </a:solidFill>
                <a:latin typeface="Calibri(body)"/>
                <a:ea typeface="Calibri"/>
              </a:rPr>
              <a:t>Undergraduate student,</a:t>
            </a:r>
            <a:br>
              <a:rPr sz="2000"/>
            </a:br>
            <a:r>
              <a:rPr b="1" lang="en-GB" sz="2000" spc="46" strike="noStrike">
                <a:solidFill>
                  <a:srgbClr val="c00000"/>
                </a:solidFill>
                <a:latin typeface="Calibri(body)"/>
                <a:ea typeface="Calibri"/>
              </a:rPr>
              <a:t>Department of Mechanical Engineering, BITS Pilani, Rajasthan, India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1" name="Picture 13" descr=""/>
          <p:cNvPicPr/>
          <p:nvPr/>
        </p:nvPicPr>
        <p:blipFill>
          <a:blip r:embed="rId1"/>
          <a:srcRect l="10085" t="49775" r="9730" b="35284"/>
          <a:stretch/>
        </p:blipFill>
        <p:spPr>
          <a:xfrm>
            <a:off x="0" y="6726600"/>
            <a:ext cx="12268800" cy="1551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14"/>
          <p:cNvSpPr/>
          <p:nvPr/>
        </p:nvSpPr>
        <p:spPr>
          <a:xfrm>
            <a:off x="3681360" y="4133520"/>
            <a:ext cx="465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Aug 1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pto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 , 2025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20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Skills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6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000" cy="85320"/>
          </a:xfrm>
          <a:prstGeom prst="rect">
            <a:avLst/>
          </a:prstGeom>
          <a:ln w="0">
            <a:noFill/>
          </a:ln>
        </p:spPr>
      </p:pic>
      <p:grpSp>
        <p:nvGrpSpPr>
          <p:cNvPr id="217" name="Group 16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218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9" name="Rectangle 18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0" name="PlaceHolder 2"/>
          <p:cNvSpPr>
            <a:spLocks noGrp="1"/>
          </p:cNvSpPr>
          <p:nvPr>
            <p:ph type="sldNum" idx="21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017596-454C-438C-A547-A36E5DC8AFF1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21" name="Picture 2" descr="BITS Pilani - Wikipedia"/>
          <p:cNvPicPr/>
          <p:nvPr/>
        </p:nvPicPr>
        <p:blipFill>
          <a:blip r:embed="rId3"/>
          <a:stretch/>
        </p:blipFill>
        <p:spPr>
          <a:xfrm>
            <a:off x="11034360" y="109800"/>
            <a:ext cx="840240" cy="840240"/>
          </a:xfrm>
          <a:prstGeom prst="rect">
            <a:avLst/>
          </a:prstGeom>
          <a:ln w="0">
            <a:noFill/>
          </a:ln>
        </p:spPr>
      </p:pic>
      <p:sp>
        <p:nvSpPr>
          <p:cNvPr id="222" name="TextBox 9"/>
          <p:cNvSpPr/>
          <p:nvPr/>
        </p:nvSpPr>
        <p:spPr>
          <a:xfrm>
            <a:off x="167400" y="763920"/>
            <a:ext cx="1128672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Numerical Modelling: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ANSYS Fluent, ANSYS Structural, Basilisk, OpenFoam, SimScale, and XFLR.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CAD/CAM: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SolidWorks, Fusion 360, Creo Parametric, AutoCAD, and OpenVSP.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Programming: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Python, C++, MATLAB, C, Basilisk C, and LaTeX.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Microsoft Office: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Excel, PowerPoint, Word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Research and Communication: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Leadership and Team work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  <a:ea typeface="DejaVu Sans"/>
              </a:rPr>
              <a:t>Effective communication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Conference presentation and academic reporting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Languages: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English, Telugu, Hindi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: Rounded Corners 19"/>
          <p:cNvSpPr/>
          <p:nvPr/>
        </p:nvSpPr>
        <p:spPr>
          <a:xfrm>
            <a:off x="8304480" y="1334520"/>
            <a:ext cx="3742560" cy="4855680"/>
          </a:xfrm>
          <a:prstGeom prst="roundRect">
            <a:avLst>
              <a:gd name="adj" fmla="val 678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Rectangle: Rounded Corners 18"/>
          <p:cNvSpPr/>
          <p:nvPr/>
        </p:nvSpPr>
        <p:spPr>
          <a:xfrm>
            <a:off x="144360" y="1344600"/>
            <a:ext cx="8029080" cy="4855680"/>
          </a:xfrm>
          <a:prstGeom prst="roundRect">
            <a:avLst>
              <a:gd name="adj" fmla="val 678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TextBox 2"/>
          <p:cNvSpPr/>
          <p:nvPr/>
        </p:nvSpPr>
        <p:spPr>
          <a:xfrm>
            <a:off x="1000800" y="6545880"/>
            <a:ext cx="416484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Calibri"/>
                <a:ea typeface="Verdana"/>
              </a:rPr>
              <a:t>Tanish Samanta, Gokula Krishna Tavva, Chennu Ranganayakulu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226" name="Picture 11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1920"/>
            <a:ext cx="8213760" cy="85320"/>
          </a:xfrm>
          <a:prstGeom prst="rect">
            <a:avLst/>
          </a:prstGeom>
          <a:ln w="0">
            <a:noFill/>
          </a:ln>
        </p:spPr>
      </p:pic>
      <p:grpSp>
        <p:nvGrpSpPr>
          <p:cNvPr id="227" name="Group 29"/>
          <p:cNvGrpSpPr/>
          <p:nvPr/>
        </p:nvGrpSpPr>
        <p:grpSpPr>
          <a:xfrm>
            <a:off x="0" y="101880"/>
            <a:ext cx="7664760" cy="556200"/>
            <a:chOff x="0" y="101880"/>
            <a:chExt cx="7664760" cy="556200"/>
          </a:xfrm>
        </p:grpSpPr>
        <p:sp>
          <p:nvSpPr>
            <p:cNvPr id="228" name="Rectangle 30"/>
            <p:cNvSpPr/>
            <p:nvPr/>
          </p:nvSpPr>
          <p:spPr>
            <a:xfrm>
              <a:off x="0" y="101880"/>
              <a:ext cx="7664760" cy="526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29" name="TextBox 31"/>
            <p:cNvSpPr/>
            <p:nvPr/>
          </p:nvSpPr>
          <p:spPr>
            <a:xfrm>
              <a:off x="144360" y="141840"/>
              <a:ext cx="61347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IN" sz="2800" spc="-1" strike="noStrike">
                  <a:solidFill>
                    <a:srgbClr val="002060"/>
                  </a:solidFill>
                  <a:latin typeface="Arial"/>
                  <a:ea typeface="DejaVu Sans"/>
                </a:rPr>
                <a:t>Academic Coursework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230" name="Group 35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231" name="Picture 36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2" name="Rectangle 37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3" name="PlaceHolder 1"/>
          <p:cNvSpPr>
            <a:spLocks noGrp="1"/>
          </p:cNvSpPr>
          <p:nvPr>
            <p:ph type="sldNum" idx="22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1A64E8-88BF-404D-85AC-38CAFC3E91B4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34" name="TextBox 40"/>
          <p:cNvSpPr/>
          <p:nvPr/>
        </p:nvSpPr>
        <p:spPr>
          <a:xfrm>
            <a:off x="167760" y="1392480"/>
            <a:ext cx="380916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2</a:t>
            </a:r>
            <a:r>
              <a:rPr b="1" lang="en-US" sz="2000" spc="-1" strike="noStrike" baseline="30000">
                <a:solidFill>
                  <a:srgbClr val="000000"/>
                </a:solidFill>
                <a:latin typeface="Aptos"/>
                <a:ea typeface="DejaVu Sans"/>
              </a:rPr>
              <a:t>nd</a:t>
            </a:r>
            <a:r>
              <a:rPr b="1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Year: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Fluid Mechanics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Heat Transfer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Applied Thermodynamics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Mechanics of Solids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Advanced Mechanics of Solids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Material Science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Manufacturing Processes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Mechanisms and Machines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5" name="TextBox 5"/>
          <p:cNvSpPr/>
          <p:nvPr/>
        </p:nvSpPr>
        <p:spPr>
          <a:xfrm>
            <a:off x="4008600" y="1436760"/>
            <a:ext cx="4164840" cy="55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3</a:t>
            </a:r>
            <a:r>
              <a:rPr b="1" lang="en-US" sz="2000" spc="-1" strike="noStrike" baseline="30000">
                <a:solidFill>
                  <a:srgbClr val="000000"/>
                </a:solidFill>
                <a:latin typeface="Aptos"/>
                <a:ea typeface="DejaVu Sans"/>
              </a:rPr>
              <a:t>rd</a:t>
            </a:r>
            <a:r>
              <a:rPr b="1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Year: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Computational Fluid Dynamics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Finite-Element Methods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Gas Dynamics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Numerical Fluid Flow and Heat Transfer Techniques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CAD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Aptos"/>
                <a:ea typeface="DejaVu Sans"/>
              </a:rPr>
              <a:t>Prime Movers and Fluid Machines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Aptos"/>
                <a:ea typeface="DejaVu Sans"/>
              </a:rPr>
              <a:t>Engines, Motors, and Mobility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Manufacturing Management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Advanced Manufacturing Process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Vibrations and Control 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Design of Machine Elements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Engineering Optimization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6" name="TextBox 6"/>
          <p:cNvSpPr/>
          <p:nvPr/>
        </p:nvSpPr>
        <p:spPr>
          <a:xfrm>
            <a:off x="144360" y="934560"/>
            <a:ext cx="38091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c00000"/>
                </a:solidFill>
                <a:latin typeface="Aptos"/>
                <a:ea typeface="DejaVu Sans"/>
              </a:rPr>
              <a:t>Core Discipline Courses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7" name="TextBox 7"/>
          <p:cNvSpPr/>
          <p:nvPr/>
        </p:nvSpPr>
        <p:spPr>
          <a:xfrm>
            <a:off x="8269920" y="911880"/>
            <a:ext cx="38091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c00000"/>
                </a:solidFill>
                <a:latin typeface="Aptos"/>
                <a:ea typeface="DejaVu Sans"/>
              </a:rPr>
              <a:t>Humanities and others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TextBox 8"/>
          <p:cNvSpPr/>
          <p:nvPr/>
        </p:nvSpPr>
        <p:spPr>
          <a:xfrm>
            <a:off x="8327880" y="1701000"/>
            <a:ext cx="380916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Business Communication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Human Resource Development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Print and Audio-Visual Advertising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Principles of Economics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3 project type courses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9" name="Picture 2" descr="BITS Pilani - Wikipedia"/>
          <p:cNvPicPr/>
          <p:nvPr/>
        </p:nvPicPr>
        <p:blipFill>
          <a:blip r:embed="rId3"/>
          <a:stretch/>
        </p:blipFill>
        <p:spPr>
          <a:xfrm>
            <a:off x="11161800" y="122040"/>
            <a:ext cx="735120" cy="73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2"/>
          <p:cNvSpPr/>
          <p:nvPr/>
        </p:nvSpPr>
        <p:spPr>
          <a:xfrm>
            <a:off x="1000800" y="6545880"/>
            <a:ext cx="416484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Calibri"/>
                <a:ea typeface="Verdana"/>
              </a:rPr>
              <a:t>Tanish Samanta, Gokula Krishna Tavva, Chennu Ranganayakulu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34" name="Picture 11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1920"/>
            <a:ext cx="8213760" cy="85320"/>
          </a:xfrm>
          <a:prstGeom prst="rect">
            <a:avLst/>
          </a:prstGeom>
          <a:ln w="0">
            <a:noFill/>
          </a:ln>
        </p:spPr>
      </p:pic>
      <p:grpSp>
        <p:nvGrpSpPr>
          <p:cNvPr id="135" name="Group 29"/>
          <p:cNvGrpSpPr/>
          <p:nvPr/>
        </p:nvGrpSpPr>
        <p:grpSpPr>
          <a:xfrm>
            <a:off x="0" y="101880"/>
            <a:ext cx="7664760" cy="556200"/>
            <a:chOff x="0" y="101880"/>
            <a:chExt cx="7664760" cy="556200"/>
          </a:xfrm>
        </p:grpSpPr>
        <p:sp>
          <p:nvSpPr>
            <p:cNvPr id="136" name="Rectangle 30"/>
            <p:cNvSpPr/>
            <p:nvPr/>
          </p:nvSpPr>
          <p:spPr>
            <a:xfrm>
              <a:off x="0" y="101880"/>
              <a:ext cx="7664760" cy="526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37" name="TextBox 31"/>
            <p:cNvSpPr/>
            <p:nvPr/>
          </p:nvSpPr>
          <p:spPr>
            <a:xfrm>
              <a:off x="144360" y="141840"/>
              <a:ext cx="61347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IN" sz="2800" spc="-1" strike="noStrike">
                  <a:solidFill>
                    <a:srgbClr val="002060"/>
                  </a:solidFill>
                  <a:latin typeface="Arial"/>
                  <a:ea typeface="DejaVu Sans"/>
                </a:rPr>
                <a:t>About Me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138" name="Group 35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139" name="Picture 36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0" name="Rectangle 37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1" name="PlaceHolder 1"/>
          <p:cNvSpPr>
            <a:spLocks noGrp="1"/>
          </p:cNvSpPr>
          <p:nvPr>
            <p:ph type="sldNum" idx="13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49865F-9BAE-473F-8F8F-2FAF54DE82EC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42" name="TextBox 40"/>
          <p:cNvSpPr/>
          <p:nvPr/>
        </p:nvSpPr>
        <p:spPr>
          <a:xfrm>
            <a:off x="202320" y="802440"/>
            <a:ext cx="21675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  <a:ea typeface="DejaVu Sans"/>
              </a:rPr>
              <a:t>Background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" name="TextBox 42"/>
          <p:cNvSpPr/>
          <p:nvPr/>
        </p:nvSpPr>
        <p:spPr>
          <a:xfrm>
            <a:off x="202320" y="1217880"/>
            <a:ext cx="796068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I grew up in a diverse cultural environment, having been born in Vijayawada, India, and spending my childhood in cities including Bengaluru and Hyderabad. 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Outside academics &amp; research, I enjoy spending time working out, playing table-tennis, photography, playing the guitar, and meeting new people from a variety of different cultures.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4" name="TextBox 44"/>
          <p:cNvSpPr/>
          <p:nvPr/>
        </p:nvSpPr>
        <p:spPr>
          <a:xfrm>
            <a:off x="202320" y="3025080"/>
            <a:ext cx="51645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  <a:ea typeface="DejaVu Sans"/>
              </a:rPr>
              <a:t>Academic Life and Extracurriculars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46"/>
          <p:cNvSpPr/>
          <p:nvPr/>
        </p:nvSpPr>
        <p:spPr>
          <a:xfrm>
            <a:off x="144360" y="3449520"/>
            <a:ext cx="8330400" cy="31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Final year Mechanical Engineering student at BITS Pilani (CGPA: 9.22).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My goal remains to pursue a career in </a:t>
            </a:r>
            <a:r>
              <a:rPr b="1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Aerospace Engineering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. This field captivated me since I was a child. High-speed aerodynamics, turbulence modelling, and CFD are topics I’m keen to explore at this moment.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Team Captain</a:t>
            </a:r>
            <a:r>
              <a:rPr b="1" i="1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, Inspired Karters Gravity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: Led technical operations, managerial operations, logistics, and design for a national-level electric race vehicle project. We finished in the top-10 in our 1</a:t>
            </a:r>
            <a:r>
              <a:rPr b="0" lang="en-US" sz="2000" spc="-1" strike="noStrike" baseline="30000">
                <a:solidFill>
                  <a:srgbClr val="000000"/>
                </a:solidFill>
                <a:latin typeface="Aptos"/>
                <a:ea typeface="DejaVu Sans"/>
              </a:rPr>
              <a:t>st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attempt at this category.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20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7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000" cy="8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"/>
          <p:cNvSpPr/>
          <p:nvPr/>
        </p:nvSpPr>
        <p:spPr>
          <a:xfrm>
            <a:off x="202320" y="847800"/>
            <a:ext cx="78069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  <a:ea typeface="DejaVu Sans"/>
              </a:rPr>
              <a:t>Development of 3D mesh generator for aerodynamic flows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49" name="Group 16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150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1" name="Rectangle 18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" name="PlaceHolder 2"/>
          <p:cNvSpPr>
            <a:spLocks noGrp="1"/>
          </p:cNvSpPr>
          <p:nvPr>
            <p:ph type="sldNum" idx="14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F9AB5E-1209-464C-A9DF-8BAC82B9A307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3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53" name="TextBox 6"/>
          <p:cNvSpPr/>
          <p:nvPr/>
        </p:nvSpPr>
        <p:spPr>
          <a:xfrm>
            <a:off x="165240" y="1676520"/>
            <a:ext cx="7189920" cy="59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Developing a 3D mesh generator utilizing metric-based anisotropic adaptation to enhance accuracy and efficiency in Finite Element Method solvers for aerodynamic flow simulations. 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Implementing solution-driven error estimation methods, including adjoint-based and Hessian-based techniques, to guide adaptive mesh refinement, ensuring optimal mesh quality and convergence rates.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Skills: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Python &amp; Engineering math implementation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Status: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Undergraduate thesis – under progress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4" name="Picture 9" descr=""/>
          <p:cNvPicPr/>
          <p:nvPr/>
        </p:nvPicPr>
        <p:blipFill>
          <a:blip r:embed="rId3"/>
          <a:stretch/>
        </p:blipFill>
        <p:spPr>
          <a:xfrm>
            <a:off x="7594560" y="1207800"/>
            <a:ext cx="4257720" cy="511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20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6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000" cy="853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2"/>
          <p:cNvSpPr/>
          <p:nvPr/>
        </p:nvSpPr>
        <p:spPr>
          <a:xfrm>
            <a:off x="202320" y="847800"/>
            <a:ext cx="78069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  <a:ea typeface="DejaVu Sans"/>
              </a:rPr>
              <a:t>Hybrid CFD/DSMC modelling of high-altitude rocket plumes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58" name="Group 16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159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0" name="Rectangle 18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1" name="PlaceHolder 2"/>
          <p:cNvSpPr>
            <a:spLocks noGrp="1"/>
          </p:cNvSpPr>
          <p:nvPr>
            <p:ph type="sldNum" idx="15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4D8FDA-1331-427E-A2C7-22CCC0BC6B58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62" name="TextBox 6"/>
          <p:cNvSpPr/>
          <p:nvPr/>
        </p:nvSpPr>
        <p:spPr>
          <a:xfrm>
            <a:off x="165240" y="1676520"/>
            <a:ext cx="718992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Developing a hybrid simulation workflow for Falcon 9 exhaust plume expansion in the thermosphere. Incorporating viscous and thermochemical effects for enhanced accuracy. 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Exhaust plume expansion are known to cause ionospheric disturbances due to rocket-induced atmospheric waves. This study is pivotal in understanding them accurately and in an easier way.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Solver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: ANSYS Fluent for CFD analysis of continuum regions and DSMC for rarefied regions.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Status: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Under progress – accepted for a int. conf.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63" name="Picture 7" descr="A diagram of a cylinder&#10;&#10;AI-generated content may be incorrect."/>
          <p:cNvPicPr/>
          <p:nvPr/>
        </p:nvPicPr>
        <p:blipFill>
          <a:blip r:embed="rId3"/>
          <a:stretch/>
        </p:blipFill>
        <p:spPr>
          <a:xfrm>
            <a:off x="7104960" y="2044800"/>
            <a:ext cx="4921200" cy="276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20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5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000" cy="85320"/>
          </a:xfrm>
          <a:prstGeom prst="rect">
            <a:avLst/>
          </a:prstGeom>
          <a:ln w="0">
            <a:noFill/>
          </a:ln>
        </p:spPr>
      </p:pic>
      <p:sp>
        <p:nvSpPr>
          <p:cNvPr id="166" name="TextBox 2"/>
          <p:cNvSpPr/>
          <p:nvPr/>
        </p:nvSpPr>
        <p:spPr>
          <a:xfrm>
            <a:off x="202320" y="933480"/>
            <a:ext cx="47955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  <a:ea typeface="DejaVu Sans"/>
              </a:rPr>
              <a:t>CFD Analysis of Offset-Strip Fins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67" name="Group 16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168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9" name="Rectangle 18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0" name="PlaceHolder 2"/>
          <p:cNvSpPr>
            <a:spLocks noGrp="1"/>
          </p:cNvSpPr>
          <p:nvPr>
            <p:ph type="sldNum" idx="16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EE52B2-4305-4F14-9BFE-90C82580E6AB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TextBox 6"/>
          <p:cNvSpPr/>
          <p:nvPr/>
        </p:nvSpPr>
        <p:spPr>
          <a:xfrm>
            <a:off x="202320" y="1498320"/>
            <a:ext cx="718992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Develop correlations for Colburn j-factor and friction factor f based on fin geometry.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Analyze the effects of varying lance lengths on heat transfer and pressure drop.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CFD Solver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: ANSYS Fluent for CFD analysis.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Key Results: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Established new correlations for j and f factors that are within 11% of experimental values.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Identified the individual effect of each geometric parameter on fin performance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Presented at the ICGTME – 2025 conference.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2" name="Picture 1" descr=""/>
          <p:cNvPicPr/>
          <p:nvPr/>
        </p:nvPicPr>
        <p:blipFill>
          <a:blip r:embed="rId3"/>
          <a:stretch/>
        </p:blipFill>
        <p:spPr>
          <a:xfrm>
            <a:off x="8010000" y="1128960"/>
            <a:ext cx="3841920" cy="234360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7" descr=""/>
          <p:cNvPicPr/>
          <p:nvPr/>
        </p:nvPicPr>
        <p:blipFill>
          <a:blip r:embed="rId4"/>
          <a:srcRect l="14937" t="0" r="13492" b="0"/>
          <a:stretch/>
        </p:blipFill>
        <p:spPr>
          <a:xfrm>
            <a:off x="7808760" y="3615120"/>
            <a:ext cx="4382640" cy="272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20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5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000" cy="85320"/>
          </a:xfrm>
          <a:prstGeom prst="rect">
            <a:avLst/>
          </a:prstGeom>
          <a:ln w="0">
            <a:noFill/>
          </a:ln>
        </p:spPr>
      </p:pic>
      <p:sp>
        <p:nvSpPr>
          <p:cNvPr id="176" name="TextBox 2"/>
          <p:cNvSpPr/>
          <p:nvPr/>
        </p:nvSpPr>
        <p:spPr>
          <a:xfrm>
            <a:off x="202320" y="835920"/>
            <a:ext cx="78069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  <a:ea typeface="DejaVu Sans"/>
              </a:rPr>
              <a:t>Design and Optimization of a Conveyor-Style Dehumidifying Chamber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77" name="Group 16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178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9" name="Rectangle 18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0" name="PlaceHolder 2"/>
          <p:cNvSpPr>
            <a:spLocks noGrp="1"/>
          </p:cNvSpPr>
          <p:nvPr>
            <p:ph type="sldNum" idx="17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8753D1-F5DF-4A94-84FA-1F82571DD8CF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1" name="TextBox 6"/>
          <p:cNvSpPr/>
          <p:nvPr/>
        </p:nvSpPr>
        <p:spPr>
          <a:xfrm>
            <a:off x="202320" y="1659240"/>
            <a:ext cx="7470360" cy="70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Design a multi-stage conveyor-style dehumidifying chamber for continuous operations.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Optimize airflow and temperature distribution to achieve uniform drying.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CFD Solver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: ANSYS Fluent for flow analysis.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Parameters Analyzed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: Air velocity, temperature gradients, humidity levels, and residence time.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Key Results and Progress: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Developed 4 possible inlet/outlet configurations that have passed approval from the company.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Achieved uniform flow velocity across the conveyor length with less than ±2% variation.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82" name="Picture 8" descr="A blue square with many colored lines&#10;&#10;AI-generated content may be incorrect."/>
          <p:cNvPicPr/>
          <p:nvPr/>
        </p:nvPicPr>
        <p:blipFill>
          <a:blip r:embed="rId3"/>
          <a:srcRect l="0" t="0" r="0" b="3615"/>
          <a:stretch/>
        </p:blipFill>
        <p:spPr>
          <a:xfrm>
            <a:off x="7850520" y="3736440"/>
            <a:ext cx="4305240" cy="274824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12" descr="A rainbow colored spirals on a white background&#10;&#10;AI-generated content may be incorrect."/>
          <p:cNvPicPr/>
          <p:nvPr/>
        </p:nvPicPr>
        <p:blipFill>
          <a:blip r:embed="rId4"/>
          <a:srcRect l="0" t="4899" r="0" b="0"/>
          <a:stretch/>
        </p:blipFill>
        <p:spPr>
          <a:xfrm>
            <a:off x="7850520" y="1041840"/>
            <a:ext cx="4305240" cy="280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20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Professional Projects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85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000" cy="85320"/>
          </a:xfrm>
          <a:prstGeom prst="rect">
            <a:avLst/>
          </a:prstGeom>
          <a:ln w="0">
            <a:noFill/>
          </a:ln>
        </p:spPr>
      </p:pic>
      <p:sp>
        <p:nvSpPr>
          <p:cNvPr id="186" name="TextBox 2"/>
          <p:cNvSpPr/>
          <p:nvPr/>
        </p:nvSpPr>
        <p:spPr>
          <a:xfrm>
            <a:off x="202320" y="739800"/>
            <a:ext cx="7806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  <a:ea typeface="DejaVu Sans"/>
              </a:rPr>
              <a:t>Vimana Aerotech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87" name="Group 16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188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9" name="Rectangle 18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0" name="PlaceHolder 2"/>
          <p:cNvSpPr>
            <a:spLocks noGrp="1"/>
          </p:cNvSpPr>
          <p:nvPr>
            <p:ph type="sldNum" idx="18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E48FE0-4EE3-4DE8-AA06-3CCABADF0293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91" name="TextBox 6"/>
          <p:cNvSpPr/>
          <p:nvPr/>
        </p:nvSpPr>
        <p:spPr>
          <a:xfrm>
            <a:off x="202320" y="1041840"/>
            <a:ext cx="7470360" cy="66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Description: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Assisted in the development of a tail-sitter drone designed for long-duration survey missions with almost 4 times the flight time of conventional multi-copters with similar capacity and payload.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Utilized rapid prototyping, testing each iteration with 3D-printed components.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Contributed to designing custom hatches, covers, and motor mounts for an in-house manufactured hexacopter.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Key Results and Progress: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70+ Minute Endurance &amp; 100+ KM Range: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 Cover vast areas in a single flight.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60% Lower Cost: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 Sovereign, affordable technology built in-house.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92" name="Picture 7" descr=""/>
          <p:cNvPicPr/>
          <p:nvPr/>
        </p:nvPicPr>
        <p:blipFill>
          <a:blip r:embed="rId3"/>
          <a:stretch/>
        </p:blipFill>
        <p:spPr>
          <a:xfrm>
            <a:off x="7506360" y="1201320"/>
            <a:ext cx="4685040" cy="262044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10" descr="A white dome shaped object&#10;&#10;AI-generated content may be incorrect."/>
          <p:cNvPicPr/>
          <p:nvPr/>
        </p:nvPicPr>
        <p:blipFill>
          <a:blip r:embed="rId4"/>
          <a:stretch/>
        </p:blipFill>
        <p:spPr>
          <a:xfrm>
            <a:off x="7506360" y="3949200"/>
            <a:ext cx="4705920" cy="249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20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Team Projects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5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000" cy="8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2"/>
          <p:cNvSpPr/>
          <p:nvPr/>
        </p:nvSpPr>
        <p:spPr>
          <a:xfrm>
            <a:off x="165240" y="771480"/>
            <a:ext cx="7806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  <a:ea typeface="DejaVu Sans"/>
              </a:rPr>
              <a:t>Inspired Karters Gravity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97" name="Group 16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198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9" name="Rectangle 18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0" name="PlaceHolder 2"/>
          <p:cNvSpPr>
            <a:spLocks noGrp="1"/>
          </p:cNvSpPr>
          <p:nvPr>
            <p:ph type="sldNum" idx="19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16CE48-8977-477F-A123-F26FE8EA6A5D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1" name="TextBox 6"/>
          <p:cNvSpPr/>
          <p:nvPr/>
        </p:nvSpPr>
        <p:spPr>
          <a:xfrm>
            <a:off x="202320" y="1270080"/>
            <a:ext cx="7106400" cy="59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Description: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Spearheaded a team of 50+ members, focusing on designing and manufacturing an electric go-kart.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Managed budget of INR 1000K+ and raised INR 400K+ in team funding.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Key Results and Progress: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Secured an All-India Rank 10 in the Electric Category at the national-level go karting competition. 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70 km Range &amp; 110 kmph top speed.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Secured 1st Place among 237 participants in a prototype presentation competition and was awarded a cash prize of INR 35K.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02" name="Google Shape;222;p29" descr=""/>
          <p:cNvPicPr/>
          <p:nvPr/>
        </p:nvPicPr>
        <p:blipFill>
          <a:blip r:embed="rId3"/>
          <a:srcRect l="-331" t="19801" r="331" b="192"/>
          <a:stretch/>
        </p:blipFill>
        <p:spPr>
          <a:xfrm>
            <a:off x="7018560" y="808560"/>
            <a:ext cx="2313000" cy="2783520"/>
          </a:xfrm>
          <a:prstGeom prst="rect">
            <a:avLst/>
          </a:prstGeom>
          <a:ln w="0">
            <a:noFill/>
          </a:ln>
        </p:spPr>
      </p:pic>
      <p:pic>
        <p:nvPicPr>
          <p:cNvPr id="203" name="Google Shape;168;p21" descr=""/>
          <p:cNvPicPr/>
          <p:nvPr/>
        </p:nvPicPr>
        <p:blipFill>
          <a:blip r:embed="rId4"/>
          <a:srcRect l="0" t="6415" r="0" b="46904"/>
          <a:stretch/>
        </p:blipFill>
        <p:spPr>
          <a:xfrm>
            <a:off x="7444440" y="3755880"/>
            <a:ext cx="3893400" cy="2292840"/>
          </a:xfrm>
          <a:prstGeom prst="rect">
            <a:avLst/>
          </a:prstGeom>
          <a:ln w="0">
            <a:noFill/>
          </a:ln>
        </p:spPr>
      </p:pic>
      <p:pic>
        <p:nvPicPr>
          <p:cNvPr id="204" name="Picture 11" descr=""/>
          <p:cNvPicPr/>
          <p:nvPr/>
        </p:nvPicPr>
        <p:blipFill>
          <a:blip r:embed="rId5"/>
          <a:stretch/>
        </p:blipFill>
        <p:spPr>
          <a:xfrm>
            <a:off x="9391680" y="808560"/>
            <a:ext cx="2374200" cy="276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20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Team Projects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6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000" cy="85320"/>
          </a:xfrm>
          <a:prstGeom prst="rect">
            <a:avLst/>
          </a:prstGeom>
          <a:ln w="0">
            <a:noFill/>
          </a:ln>
        </p:spPr>
      </p:pic>
      <p:sp>
        <p:nvSpPr>
          <p:cNvPr id="207" name="TextBox 2"/>
          <p:cNvSpPr/>
          <p:nvPr/>
        </p:nvSpPr>
        <p:spPr>
          <a:xfrm>
            <a:off x="165240" y="771480"/>
            <a:ext cx="7806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  <a:ea typeface="DejaVu Sans"/>
              </a:rPr>
              <a:t>Team BITS – Shell Eco-Marathon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08" name="Group 16"/>
          <p:cNvGrpSpPr/>
          <p:nvPr/>
        </p:nvGrpSpPr>
        <p:grpSpPr>
          <a:xfrm>
            <a:off x="0" y="6482520"/>
            <a:ext cx="12741480" cy="374760"/>
            <a:chOff x="0" y="6482520"/>
            <a:chExt cx="12741480" cy="374760"/>
          </a:xfrm>
        </p:grpSpPr>
        <p:pic>
          <p:nvPicPr>
            <p:cNvPr id="209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520"/>
              <a:ext cx="5431680" cy="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0" name="Rectangle 18"/>
            <p:cNvSpPr/>
            <p:nvPr/>
          </p:nvSpPr>
          <p:spPr>
            <a:xfrm>
              <a:off x="0" y="6561000"/>
              <a:ext cx="12191400" cy="296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1" name="PlaceHolder 2"/>
          <p:cNvSpPr>
            <a:spLocks noGrp="1"/>
          </p:cNvSpPr>
          <p:nvPr>
            <p:ph type="sldNum" idx="20"/>
          </p:nvPr>
        </p:nvSpPr>
        <p:spPr>
          <a:xfrm>
            <a:off x="9207360" y="6527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660188-AEEA-4955-BBF0-767BDB4F5073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TextBox 6"/>
          <p:cNvSpPr/>
          <p:nvPr/>
        </p:nvSpPr>
        <p:spPr>
          <a:xfrm>
            <a:off x="202320" y="1366560"/>
            <a:ext cx="608760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Description: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Designed spaceframes for 100% ethanol-run and electric cars for Shell Eco-Marathon Asia-Pacific.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  <a:ea typeface="DejaVu Sans"/>
              </a:rPr>
              <a:t>Assisted in designing the carbon fiber aero package for a prototype vehicle, achieving a drag coefficient of 0.18, reducing air resistance and enhancing performance.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3" name="Picture 7" descr="A drawing of a black and white jet&#10;&#10;AI-generated content may be incorrect."/>
          <p:cNvPicPr/>
          <p:nvPr/>
        </p:nvPicPr>
        <p:blipFill>
          <a:blip r:embed="rId3"/>
          <a:stretch/>
        </p:blipFill>
        <p:spPr>
          <a:xfrm>
            <a:off x="7013160" y="429840"/>
            <a:ext cx="4758480" cy="292032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10" descr="A black object on the ground&#10;&#10;AI-generated content may be incorrect."/>
          <p:cNvPicPr/>
          <p:nvPr/>
        </p:nvPicPr>
        <p:blipFill>
          <a:blip r:embed="rId4"/>
          <a:stretch/>
        </p:blipFill>
        <p:spPr>
          <a:xfrm>
            <a:off x="7458480" y="3465360"/>
            <a:ext cx="3868560" cy="290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Application>LibreOffice/7.3.7.2$Linux_X86_64 LibreOffice_project/30$Build-2</Application>
  <AppVersion>15.0000</AppVersion>
  <Words>990</Words>
  <Paragraphs>136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2025-04-25T13:32:42Z</dcterms:created>
  <dc:creator>Tanish Samanta</dc:creator>
  <dc:description/>
  <dc:language>en-US</dc:language>
  <cp:lastModifiedBy/>
  <dcterms:modified xsi:type="dcterms:W3CDTF">2025-08-11T14:44:49Z</dcterms:modified>
  <cp:revision>32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